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361" r:id="rId3"/>
    <p:sldId id="367" r:id="rId4"/>
    <p:sldId id="328" r:id="rId5"/>
    <p:sldId id="329" r:id="rId6"/>
    <p:sldId id="257" r:id="rId7"/>
    <p:sldId id="308" r:id="rId8"/>
    <p:sldId id="316" r:id="rId9"/>
    <p:sldId id="266" r:id="rId10"/>
    <p:sldId id="267" r:id="rId11"/>
    <p:sldId id="272" r:id="rId12"/>
    <p:sldId id="295" r:id="rId13"/>
    <p:sldId id="297" r:id="rId14"/>
    <p:sldId id="299" r:id="rId15"/>
    <p:sldId id="286" r:id="rId16"/>
    <p:sldId id="259" r:id="rId17"/>
    <p:sldId id="323" r:id="rId18"/>
    <p:sldId id="330" r:id="rId19"/>
    <p:sldId id="337" r:id="rId20"/>
    <p:sldId id="331" r:id="rId21"/>
    <p:sldId id="348" r:id="rId22"/>
    <p:sldId id="352" r:id="rId23"/>
    <p:sldId id="332" r:id="rId24"/>
    <p:sldId id="322" r:id="rId25"/>
    <p:sldId id="327" r:id="rId26"/>
    <p:sldId id="326" r:id="rId27"/>
    <p:sldId id="324" r:id="rId28"/>
    <p:sldId id="353" r:id="rId29"/>
    <p:sldId id="325" r:id="rId30"/>
    <p:sldId id="346" r:id="rId31"/>
    <p:sldId id="349" r:id="rId32"/>
    <p:sldId id="339" r:id="rId33"/>
    <p:sldId id="338" r:id="rId34"/>
    <p:sldId id="345" r:id="rId35"/>
    <p:sldId id="340" r:id="rId36"/>
    <p:sldId id="356" r:id="rId37"/>
    <p:sldId id="350" r:id="rId38"/>
    <p:sldId id="341" r:id="rId39"/>
    <p:sldId id="360" r:id="rId40"/>
    <p:sldId id="342" r:id="rId41"/>
    <p:sldId id="333" r:id="rId42"/>
    <p:sldId id="354" r:id="rId43"/>
    <p:sldId id="347" r:id="rId44"/>
    <p:sldId id="334" r:id="rId45"/>
    <p:sldId id="343" r:id="rId46"/>
    <p:sldId id="355" r:id="rId47"/>
    <p:sldId id="344" r:id="rId48"/>
    <p:sldId id="358" r:id="rId49"/>
    <p:sldId id="359" r:id="rId50"/>
    <p:sldId id="287" r:id="rId51"/>
    <p:sldId id="336" r:id="rId52"/>
    <p:sldId id="357" r:id="rId53"/>
    <p:sldId id="335" r:id="rId54"/>
    <p:sldId id="365" r:id="rId55"/>
    <p:sldId id="366" r:id="rId56"/>
    <p:sldId id="362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600"/>
    <a:srgbClr val="A8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98" autoAdjust="0"/>
  </p:normalViewPr>
  <p:slideViewPr>
    <p:cSldViewPr>
      <p:cViewPr varScale="1">
        <p:scale>
          <a:sx n="81" d="100"/>
          <a:sy n="81" d="100"/>
        </p:scale>
        <p:origin x="-6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0EC68-2E5E-4932-871A-E862F863F8DB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BC23C-C83E-4588-9CB3-263668C318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C23C-C83E-4588-9CB3-263668C318C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hyperlink" Target="http://wiki-sibiriada.ru/images/e/e7/Kniga3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iki-sibiriada.ru/images/7/71/Kniga4.jpg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iki-sibiriada.ru/images/b/b8/Kniga5.JPG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kolanord.ru/html_public/col_avtory/Ryzhov_A_S/Ryzhov_Bylj_o_gornjackom_gorode/Ryzhov_Bylj_o_gornjackom_gorode/assets/basic-html/page9.html" TargetMode="External"/><Relationship Id="rId7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://kolanord.ru/html_public/col_avtory/Ryzhov_A_S/Ryzhov_Bylj_o_gornjackom_gorode/Ryzhov_Bylj_o_gornjackom_gorode/assets/basic-html/page11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/wiki/%D0%A4%D0%B5%D0%B2%D1%80%D0%B0%D0%BB%D1%8C%D1%81%D0%BA%D0%B0%D1%8F_%D1%80%D0%B5%D0%B2%D0%BE%D0%BB%D1%8E%D1%86%D0%B8%D1%8F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7524328" cy="17555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i="1" dirty="0" smtClean="0">
                <a:solidFill>
                  <a:srgbClr val="FFC000"/>
                </a:solidFill>
                <a:latin typeface="Comic Sans MS" pitchFamily="66" charset="0"/>
              </a:rPr>
              <a:t/>
            </a:r>
            <a:br>
              <a:rPr lang="en-US" sz="6000" i="1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ru-RU" sz="6000" i="1" dirty="0" smtClean="0">
                <a:solidFill>
                  <a:srgbClr val="FFC000"/>
                </a:solidFill>
                <a:latin typeface="Comic Sans MS" pitchFamily="66" charset="0"/>
              </a:rPr>
              <a:t>По городам и весям Мурманской области</a:t>
            </a:r>
            <a:endParaRPr lang="ru-RU" sz="6000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47106" name="Picture 2" descr="http://tumannyj.ru/sc-pic/i2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5760640" cy="4320480"/>
          </a:xfrm>
          <a:prstGeom prst="rect">
            <a:avLst/>
          </a:prstGeom>
          <a:noFill/>
        </p:spPr>
      </p:pic>
      <p:sp>
        <p:nvSpPr>
          <p:cNvPr id="47110" name="AutoShape 6" descr="https://s.pfst.net/2012.10/159394481868ceb201d7d8c4047a33a5128ea42ff1d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2" name="Picture 8" descr="http://d1.endata.cx/data/games/19396/000.jpg"/>
          <p:cNvPicPr>
            <a:picLocks noChangeAspect="1" noChangeArrowheads="1"/>
          </p:cNvPicPr>
          <p:nvPr/>
        </p:nvPicPr>
        <p:blipFill>
          <a:blip r:embed="rId3" cstate="print"/>
          <a:srcRect l="9211" t="4444" r="12493" b="8889"/>
          <a:stretch>
            <a:fillRect/>
          </a:stretch>
        </p:blipFill>
        <p:spPr bwMode="auto">
          <a:xfrm>
            <a:off x="539552" y="3717032"/>
            <a:ext cx="792088" cy="908571"/>
          </a:xfrm>
          <a:prstGeom prst="rect">
            <a:avLst/>
          </a:prstGeom>
          <a:noFill/>
        </p:spPr>
      </p:pic>
      <p:sp>
        <p:nvSpPr>
          <p:cNvPr id="47114" name="AutoShape 10" descr="http://arhivach.org/a_cimg/?h=5b66796428f2e9910a3a03b3824690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8" name="Picture 14" descr="https://ds03.infourok.ru/uploads/ex/0113/0001d5d2-1855b872/img5.jpg"/>
          <p:cNvPicPr>
            <a:picLocks noChangeAspect="1" noChangeArrowheads="1"/>
          </p:cNvPicPr>
          <p:nvPr/>
        </p:nvPicPr>
        <p:blipFill>
          <a:blip r:embed="rId4" cstate="print"/>
          <a:srcRect l="26375" t="13650" r="28738" b="8651"/>
          <a:stretch>
            <a:fillRect/>
          </a:stretch>
        </p:blipFill>
        <p:spPr bwMode="auto">
          <a:xfrm>
            <a:off x="611560" y="1844824"/>
            <a:ext cx="737594" cy="864096"/>
          </a:xfrm>
          <a:prstGeom prst="rect">
            <a:avLst/>
          </a:prstGeom>
          <a:noFill/>
        </p:spPr>
      </p:pic>
      <p:pic>
        <p:nvPicPr>
          <p:cNvPr id="16" name="Picture 2" descr="http://www.millionpodarkov.ru/incoming_img/profsuvenir.ru/4555242.jpg"/>
          <p:cNvPicPr>
            <a:picLocks noChangeAspect="1" noChangeArrowheads="1"/>
          </p:cNvPicPr>
          <p:nvPr/>
        </p:nvPicPr>
        <p:blipFill>
          <a:blip r:embed="rId5" cstate="print"/>
          <a:srcRect l="14592" t="10423" r="14534" b="11060"/>
          <a:stretch>
            <a:fillRect/>
          </a:stretch>
        </p:blipFill>
        <p:spPr bwMode="auto">
          <a:xfrm>
            <a:off x="539552" y="4725144"/>
            <a:ext cx="792088" cy="877510"/>
          </a:xfrm>
          <a:prstGeom prst="rect">
            <a:avLst/>
          </a:prstGeom>
          <a:noFill/>
        </p:spPr>
      </p:pic>
      <p:pic>
        <p:nvPicPr>
          <p:cNvPr id="17" name="Picture 4" descr="http://s238.biblioclub.ru/services/fks.php?fks_action=get_file&amp;fks_flag=2&amp;fks_id=goroda_ros_img_gsgo204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780928"/>
            <a:ext cx="730337" cy="851647"/>
          </a:xfrm>
          <a:prstGeom prst="rect">
            <a:avLst/>
          </a:prstGeom>
          <a:noFill/>
        </p:spPr>
      </p:pic>
      <p:pic>
        <p:nvPicPr>
          <p:cNvPr id="10" name="Picture 2" descr="http://www.gerbowiki.ru/gw/images/8/89/Olenegorsk_setFaler_k5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1256" y="1988840"/>
            <a:ext cx="648072" cy="950506"/>
          </a:xfrm>
          <a:prstGeom prst="rect">
            <a:avLst/>
          </a:prstGeom>
          <a:noFill/>
        </p:spPr>
      </p:pic>
      <p:pic>
        <p:nvPicPr>
          <p:cNvPr id="62465" name="Picture 1" descr="C:\Documents and Settings\Emelianova.zoya\Рабочий стол\Coat_of_Arms_of_Lovozero_(Murmansk_oblast)_(198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2996952"/>
            <a:ext cx="692869" cy="864096"/>
          </a:xfrm>
          <a:prstGeom prst="rect">
            <a:avLst/>
          </a:prstGeom>
          <a:noFill/>
        </p:spPr>
      </p:pic>
      <p:pic>
        <p:nvPicPr>
          <p:cNvPr id="62466" name="Picture 2" descr="C:\Documents and Settings\Emelianova.zoya\Рабочий стол\Coat_of_Arms_of_Gadzhievo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733256"/>
            <a:ext cx="864096" cy="864096"/>
          </a:xfrm>
          <a:prstGeom prst="rect">
            <a:avLst/>
          </a:prstGeom>
          <a:noFill/>
        </p:spPr>
      </p:pic>
      <p:pic>
        <p:nvPicPr>
          <p:cNvPr id="62468" name="Picture 4" descr="https://im0-tub-ru.yandex.net/i?id=b548769b3d46024a116dba47f53effa5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3933056"/>
            <a:ext cx="734481" cy="864096"/>
          </a:xfrm>
          <a:prstGeom prst="rect">
            <a:avLst/>
          </a:prstGeom>
          <a:noFill/>
        </p:spPr>
      </p:pic>
      <p:pic>
        <p:nvPicPr>
          <p:cNvPr id="6146" name="Picture 2" descr="C:\Documents and Settings\Emelianova.zoya\Рабочий стол\Логотип МО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116632"/>
            <a:ext cx="1683303" cy="1080120"/>
          </a:xfrm>
          <a:prstGeom prst="rect">
            <a:avLst/>
          </a:prstGeom>
          <a:noFill/>
        </p:spPr>
      </p:pic>
      <p:pic>
        <p:nvPicPr>
          <p:cNvPr id="6148" name="Picture 4" descr="https://www.hibiny.com/images/news/2013/42804/79ac2ec3b2eeddaf97062a972bff602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8344" y="4869160"/>
            <a:ext cx="662474" cy="864096"/>
          </a:xfrm>
          <a:prstGeom prst="rect">
            <a:avLst/>
          </a:prstGeom>
          <a:noFill/>
        </p:spPr>
      </p:pic>
      <p:pic>
        <p:nvPicPr>
          <p:cNvPr id="6150" name="Picture 6" descr="http://photo.sportcom.ru/images/full/55523.jpeg"/>
          <p:cNvPicPr>
            <a:picLocks noChangeAspect="1" noChangeArrowheads="1"/>
          </p:cNvPicPr>
          <p:nvPr/>
        </p:nvPicPr>
        <p:blipFill>
          <a:blip r:embed="rId13" cstate="print"/>
          <a:srcRect l="26051" r="21846"/>
          <a:stretch>
            <a:fillRect/>
          </a:stretch>
        </p:blipFill>
        <p:spPr bwMode="auto">
          <a:xfrm>
            <a:off x="7668344" y="5805264"/>
            <a:ext cx="648072" cy="83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tapoc.trbo.yandex.net/tapoc_secure_proxy/c070968c691569d355feb8c917a1667b?url=http%3A%2F%2Fp.calameoassets.com%2F111106191118-862242f3ccc9fdd52533ec840264ec37%2Fp1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39552" y="836712"/>
            <a:ext cx="8136904" cy="584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22" name="Picture 2" descr="Файл:Kniga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39"/>
            <a:ext cx="4104456" cy="5716513"/>
          </a:xfrm>
          <a:prstGeom prst="rect">
            <a:avLst/>
          </a:prstGeom>
          <a:noFill/>
          <a:ln w="19050"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4860032" y="260648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содержит   подробную информацию о самых известных памятниках Мурманска, интересные, порой мало известные факты.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5934670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всех военных памятников страны Мемориал защитникам Советского Заполярья по своим размерам уступает только Родине-матери в Волгограде. </a:t>
            </a:r>
          </a:p>
        </p:txBody>
      </p:sp>
      <p:pic>
        <p:nvPicPr>
          <p:cNvPr id="30724" name="Picture 4" descr="http://im0-tub-ru.yandex.net/i?id=80d710ddbe4aebaa26acd88bb59a24e0&amp;n=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16832"/>
            <a:ext cx="2016224" cy="1344149"/>
          </a:xfrm>
          <a:prstGeom prst="rect">
            <a:avLst/>
          </a:prstGeom>
          <a:noFill/>
        </p:spPr>
      </p:pic>
      <p:pic>
        <p:nvPicPr>
          <p:cNvPr id="30726" name="Picture 6" descr="https://im0-tub-ru.yandex.net/i?id=53f929a96d83163c84472495c9e7490d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916833"/>
            <a:ext cx="1925265" cy="1440160"/>
          </a:xfrm>
          <a:prstGeom prst="rect">
            <a:avLst/>
          </a:prstGeom>
          <a:noFill/>
        </p:spPr>
      </p:pic>
      <p:pic>
        <p:nvPicPr>
          <p:cNvPr id="30728" name="Picture 8" descr="https://im2-tub-ru.yandex.net/i?id=986d215e142b87bb3528d21d3ac536a9&amp;n=33&amp;h=190&amp;w=2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429000"/>
            <a:ext cx="1872208" cy="1248139"/>
          </a:xfrm>
          <a:prstGeom prst="rect">
            <a:avLst/>
          </a:prstGeom>
          <a:noFill/>
        </p:spPr>
      </p:pic>
      <p:pic>
        <p:nvPicPr>
          <p:cNvPr id="30732" name="Picture 12" descr="https://im0-tub-ru.yandex.net/i?id=789b444982c4b08a846e58fece9dd4b4&amp;n=33&amp;h=190&amp;w=25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725143"/>
            <a:ext cx="1728192" cy="1292743"/>
          </a:xfrm>
          <a:prstGeom prst="rect">
            <a:avLst/>
          </a:prstGeom>
          <a:noFill/>
        </p:spPr>
      </p:pic>
      <p:pic>
        <p:nvPicPr>
          <p:cNvPr id="30734" name="Picture 14" descr="https://im1-tub-ru.yandex.net/i?id=e1a97b9d81f164eef255ce10dbef610b&amp;n=33&amp;h=190&amp;w=26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4797152"/>
            <a:ext cx="2180888" cy="1593727"/>
          </a:xfrm>
          <a:prstGeom prst="rect">
            <a:avLst/>
          </a:prstGeom>
          <a:noFill/>
        </p:spPr>
      </p:pic>
      <p:pic>
        <p:nvPicPr>
          <p:cNvPr id="30736" name="Picture 16" descr="https://im3-tub-ru.yandex.net/i?id=99056a2b90cdaaa85785c0f3ed102239&amp;n=33&amp;h=190&amp;w=128"/>
          <p:cNvPicPr>
            <a:picLocks noChangeAspect="1" noChangeArrowheads="1"/>
          </p:cNvPicPr>
          <p:nvPr/>
        </p:nvPicPr>
        <p:blipFill>
          <a:blip r:embed="rId9" cstate="print"/>
          <a:srcRect t="15916" b="8485"/>
          <a:stretch>
            <a:fillRect/>
          </a:stretch>
        </p:blipFill>
        <p:spPr bwMode="auto">
          <a:xfrm>
            <a:off x="5004048" y="3284984"/>
            <a:ext cx="1219200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8130" name="Picture 2" descr="Файл:Kniga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7620000" cy="527685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1560" y="5657671"/>
            <a:ext cx="8532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Создатели альбома собрали фотографии самых известных уголков города. На одной стороне фотографии - Мурманск знакомый (современный, цветной), а</a:t>
            </a:r>
          </a:p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другой – Мурманск  неизвестный (послевоенный, чёрно-белый)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657671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трех выпусках альбома собраны фотографии Мурманска 30-80-х годов, "добытые" в архивах музеев и личных собраниях 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мурманчан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8" name="Picture 2" descr="Файл:Kniga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0648"/>
            <a:ext cx="7042103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32040" y="332656"/>
            <a:ext cx="406794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Известный  фотожурналист  С. А.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Майстерман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посвятил Мурманску значительную часть своего творчества. Сегодня его лучшие   фотографии  смотрятся, как своего рода овеществленное время.   Жизнь Мурманска отражена в  фотоальбомах  С.А.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Майстермана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«Мурманск» (1973, 1976, 2001 годы издания)</a:t>
            </a:r>
          </a:p>
          <a:p>
            <a:pPr algn="ctr"/>
            <a:endParaRPr lang="ru-RU" dirty="0" smtClean="0"/>
          </a:p>
        </p:txBody>
      </p:sp>
      <p:pic>
        <p:nvPicPr>
          <p:cNvPr id="52226" name="Picture 2" descr="Мурманск, троллейбус ЗиУ-682Б № 73; Мурманск — Старые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17032"/>
            <a:ext cx="3888432" cy="19442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259378" y="5805264"/>
            <a:ext cx="3884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Проспект Ленина. Фото из альбома «Мурманск»  (1976)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2228" name="Picture 4" descr="https://tapoc.trbo.yandex.net/tapoc_secure_proxy/5dc5978f6afa37647370005b4b5eb700?url=http%3A%2F%2Fstatic.ozone.ru%2Fmultimedia%2Fbooks_covers%2F1011399887.jpg"/>
          <p:cNvPicPr>
            <a:picLocks noChangeAspect="1" noChangeArrowheads="1"/>
          </p:cNvPicPr>
          <p:nvPr/>
        </p:nvPicPr>
        <p:blipFill>
          <a:blip r:embed="rId3" cstate="print"/>
          <a:srcRect b="3881"/>
          <a:stretch>
            <a:fillRect/>
          </a:stretch>
        </p:blipFill>
        <p:spPr bwMode="auto">
          <a:xfrm>
            <a:off x="179512" y="260648"/>
            <a:ext cx="4752528" cy="6148064"/>
          </a:xfrm>
          <a:prstGeom prst="rect">
            <a:avLst/>
          </a:prstGeom>
          <a:noFill/>
          <a:ln w="28575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052736"/>
            <a:ext cx="48245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DAA600"/>
                </a:solidFill>
                <a:latin typeface="Constantia" pitchFamily="18" charset="0"/>
              </a:rPr>
              <a:t>	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Эта книга о городе-герое Мурманске, его создании, развитии в годы первых пятилеток, выдающейся роли в укреплении обороны советского Заполярья, о ратном и трудовом подвиге воинов армии и флота, трудящихся города в годы Великой Отечественной войны. </a:t>
            </a:r>
          </a:p>
        </p:txBody>
      </p:sp>
      <p:pic>
        <p:nvPicPr>
          <p:cNvPr id="43012" name="Picture 4" descr="https://tapoc.trbo.yandex.net/tapoc_secure_proxy/782cf803e87fefcf435fc2ec210be762?url=http%3A%2F%2Fi046.radikal.ru%2F0907%2Fe4%2F15973d3a4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40724" cy="56886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594928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Киселев А. А.  Мурманск — город-герой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[Текст] /А.А. Киселев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 -М.: Воениздат, 1988. — 189 с., 8 л, ил. — (Города-герои).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0" y="980728"/>
            <a:ext cx="4140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В конце 2010 года агентство </a:t>
            </a:r>
            <a:r>
              <a:rPr lang="ru-RU" sz="2000" dirty="0" err="1" smtClean="0">
                <a:solidFill>
                  <a:srgbClr val="FFFF00"/>
                </a:solidFill>
              </a:rPr>
              <a:t>Global</a:t>
            </a:r>
            <a:r>
              <a:rPr lang="ru-RU" sz="2000" dirty="0" smtClean="0">
                <a:solidFill>
                  <a:srgbClr val="FFFF00"/>
                </a:solidFill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</a:rPr>
              <a:t>Media</a:t>
            </a:r>
            <a:r>
              <a:rPr lang="ru-RU" sz="2000" dirty="0" smtClean="0">
                <a:solidFill>
                  <a:srgbClr val="FFFF00"/>
                </a:solidFill>
              </a:rPr>
              <a:t> завершило работу над созданием презентационной книги-альбома "Мурманск - стратегическая столица Арктики". Книга создает полный и объемный социально-экономический портрет города Мурманска.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тональность издания – представление Мурманска с самой благоприятной стороны, как особого административного образования, значение которого в масштабах России трудно переоценить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https://tapoc.trbo.yandex.net/tapoc_secure_proxy/b85fdfe41e98cb2ee306929fb2c9c5b2?url=http%3A%2F%2Fmurmanwomen.ru%2Fmedia%2Fmurmanskbook1.jpg"/>
          <p:cNvPicPr>
            <a:picLocks noChangeAspect="1" noChangeArrowheads="1"/>
          </p:cNvPicPr>
          <p:nvPr/>
        </p:nvPicPr>
        <p:blipFill>
          <a:blip r:embed="rId2" cstate="print"/>
          <a:srcRect t="-1315" r="3365" b="7895"/>
          <a:stretch>
            <a:fillRect/>
          </a:stretch>
        </p:blipFill>
        <p:spPr bwMode="auto">
          <a:xfrm>
            <a:off x="179512" y="476672"/>
            <a:ext cx="403244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https://img-fotki.yandex.ru/get/17871/19773811.f0/0_fdb63_c6ae497f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2" name="Picture 4" descr="http://s238.biblioclub.ru/services/fks.php?fks_action=get_file&amp;fks_flag=2&amp;fks_id=goroda_ros_img_gsgo20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7"/>
            <a:ext cx="4569577" cy="5328592"/>
          </a:xfrm>
          <a:prstGeom prst="rect">
            <a:avLst/>
          </a:prstGeom>
          <a:noFill/>
        </p:spPr>
      </p:pic>
      <p:pic>
        <p:nvPicPr>
          <p:cNvPr id="63494" name="Picture 6" descr="http://magnets-shop.ru/image/cache/data/product_pictures/Gerb%20gorodov/GKola-600x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130824" cy="41308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80526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 – старейший город Мурманской области</a:t>
            </a:r>
          </a:p>
          <a:p>
            <a:pPr algn="ctr"/>
            <a:r>
              <a:rPr lang="ru-RU" sz="2400" b="1" dirty="0" smtClean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 был основан  в  1517 году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https://s9.stc.all.kpcdn.net/share/i/4/1219618/wx1080.jpg"/>
          <p:cNvSpPr>
            <a:spLocks noChangeAspect="1" noChangeArrowheads="1"/>
          </p:cNvSpPr>
          <p:nvPr/>
        </p:nvSpPr>
        <p:spPr bwMode="auto">
          <a:xfrm>
            <a:off x="155575" y="-3505200"/>
            <a:ext cx="7305675" cy="730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88" name="AutoShape 4" descr="https://s9.stc.all.kpcdn.net/share/i/4/1219618/wx1080.jpg"/>
          <p:cNvSpPr>
            <a:spLocks noChangeAspect="1" noChangeArrowheads="1"/>
          </p:cNvSpPr>
          <p:nvPr/>
        </p:nvSpPr>
        <p:spPr bwMode="auto">
          <a:xfrm>
            <a:off x="155575" y="-3505200"/>
            <a:ext cx="7305675" cy="730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нутый угол 7"/>
          <p:cNvSpPr/>
          <p:nvPr/>
        </p:nvSpPr>
        <p:spPr>
          <a:xfrm>
            <a:off x="2555776" y="260649"/>
            <a:ext cx="4968552" cy="7367974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– с острия кола,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продолженьем в годы – Кола!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Плескали звон колокола!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Колокола взывали звоном!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край – начало из начал,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Кола – колокол 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Туломы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Призывно колокол звучал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лукоморья на изломе.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звоном вера та без слов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Людскую пробуждала совесть,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будто медь колоколов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Вещала жизненную повесть.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молчанье строгость куполов.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их вознёс, а кто-то рушил.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мир незряче-равнодушен,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нем язык колоколов.</a:t>
            </a:r>
            <a:endParaRPr lang="en-US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</a:pP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Викдан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Синицын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877272"/>
            <a:ext cx="8461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Ушаков, И. Ф.Кола [Текст] / И. Ф. Ушаков, С. Н.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Дащинский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Мурманск : Кн. изд-во, 1983. - 192 с. : ил.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6" name="AutoShape 2" descr="https://s9.stc.all.kpcdn.net/share/i/4/1219618/wx1080.jpg"/>
          <p:cNvSpPr>
            <a:spLocks noChangeAspect="1" noChangeArrowheads="1"/>
          </p:cNvSpPr>
          <p:nvPr/>
        </p:nvSpPr>
        <p:spPr bwMode="auto">
          <a:xfrm>
            <a:off x="155575" y="-3505200"/>
            <a:ext cx="7305675" cy="730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88" name="AutoShape 4" descr="https://s9.stc.all.kpcdn.net/share/i/4/1219618/wx1080.jpg"/>
          <p:cNvSpPr>
            <a:spLocks noChangeAspect="1" noChangeArrowheads="1"/>
          </p:cNvSpPr>
          <p:nvPr/>
        </p:nvSpPr>
        <p:spPr bwMode="auto">
          <a:xfrm>
            <a:off x="155575" y="-3505200"/>
            <a:ext cx="7305675" cy="7305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589" name="Picture 5" descr="C:\Documents and Settings\Emelianova.zoya\Рабочий стол\wx1080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79512" y="332656"/>
            <a:ext cx="3640741" cy="5184576"/>
          </a:xfrm>
          <a:prstGeom prst="rect">
            <a:avLst/>
          </a:prstGeom>
          <a:noFill/>
        </p:spPr>
      </p:pic>
      <p:pic>
        <p:nvPicPr>
          <p:cNvPr id="67590" name="Picture 6" descr="C:\Documents and Settings\Emelianova.zoya\Рабочий стол\wx1080.jpg"/>
          <p:cNvPicPr>
            <a:picLocks noChangeAspect="1" noChangeArrowheads="1"/>
          </p:cNvPicPr>
          <p:nvPr/>
        </p:nvPicPr>
        <p:blipFill>
          <a:blip r:embed="rId2" cstate="print"/>
          <a:srcRect l="4473" r="90735"/>
          <a:stretch>
            <a:fillRect/>
          </a:stretch>
        </p:blipFill>
        <p:spPr bwMode="auto">
          <a:xfrm>
            <a:off x="3707904" y="332656"/>
            <a:ext cx="360040" cy="5184576"/>
          </a:xfrm>
          <a:prstGeom prst="rect">
            <a:avLst/>
          </a:prstGeom>
          <a:noFill/>
        </p:spPr>
      </p:pic>
      <p:pic>
        <p:nvPicPr>
          <p:cNvPr id="8" name="Picture 6" descr="C:\Documents and Settings\Emelianova.zoya\Рабочий стол\wx1080.jpg"/>
          <p:cNvPicPr>
            <a:picLocks noChangeAspect="1" noChangeArrowheads="1"/>
          </p:cNvPicPr>
          <p:nvPr/>
        </p:nvPicPr>
        <p:blipFill>
          <a:blip r:embed="rId2" cstate="print"/>
          <a:srcRect l="4473" r="89936"/>
          <a:stretch>
            <a:fillRect/>
          </a:stretch>
        </p:blipFill>
        <p:spPr bwMode="auto">
          <a:xfrm rot="-5400000">
            <a:off x="1977066" y="3719678"/>
            <a:ext cx="293324" cy="3888432"/>
          </a:xfrm>
          <a:prstGeom prst="rect">
            <a:avLst/>
          </a:prstGeom>
          <a:noFill/>
        </p:spPr>
      </p:pic>
      <p:pic>
        <p:nvPicPr>
          <p:cNvPr id="9" name="Picture 6" descr="C:\Documents and Settings\Emelianova.zoya\Рабочий стол\wx1080.jpg"/>
          <p:cNvPicPr>
            <a:picLocks noChangeAspect="1" noChangeArrowheads="1"/>
          </p:cNvPicPr>
          <p:nvPr/>
        </p:nvPicPr>
        <p:blipFill>
          <a:blip r:embed="rId2" cstate="print"/>
          <a:srcRect l="4473" r="90735"/>
          <a:stretch>
            <a:fillRect/>
          </a:stretch>
        </p:blipFill>
        <p:spPr bwMode="auto">
          <a:xfrm>
            <a:off x="179512" y="332656"/>
            <a:ext cx="360040" cy="547260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283968" y="270892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об истории, хозяйстве и культуре города Колы и Кольского района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013176"/>
            <a:ext cx="8892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настоящее время в состав Мурманской области входят 136 населенных пунктов: 16 городов, 11 поселков городского типа, 63 населенных пункта, 27 сел и 19 железнодорожных станций</a:t>
            </a:r>
          </a:p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Реестр  административно-территориального устройства Мурманской области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ресурс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https://minjust.gov-murman.ru/documents/adm-ter-structure/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novrosen.ru/Russia/image.files/murm_img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6632"/>
            <a:ext cx="5400600" cy="4811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016" y="593467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Сорокажердьев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В. В. Кольский острог-город Кола: страницы истории, 1517-2010 [Текст] / В. В.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Сорокажердьев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 Изд. 2-е. - Мурманск :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Опимах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2010. – 150  с. :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ил., фот.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4" name="Picture 2" descr="http://wiki-sibiriada.ru/images/thumb/c/ce/%D0%9A%D0%BE%D0%BB%D1%8C%D1%81%D0%BA%D0%B8%D0%B9_%D0%BE%D1%81%D1%82%D1%80%D0%BE%D0%B3.jpg/446px-%D0%9A%D0%BE%D0%BB%D1%8C%D1%81%D0%BA%D0%B8%D0%B9_%D0%BE%D1%81%D1%82%D1%80%D0%BE%D0%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4335602" cy="58326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62068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книге известного писателя, краеведа В.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Сорокажердьева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раскрывается вся почти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полутысячелетняя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история города. Основание города, героические действия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колян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отражению атак шведов и англичан, развитие торговли, строительство и гибель уникального 18-главого деревянного Воскресенского собора, развитие города в советское время  и современный облик города. Одним из важных открытий стало то, что автор нашел источники, которые позволяют предположить, что год основания Колы — 1517-й. Тогда как сейчас принято считать, что основана она была в 1565 году.  В книге много фотографий, карт, графиков, рисунков.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torage\work\СТРУКТУРНЫЕ\Библиотека\СЕКТОР ИСКУССТВА\Виртуальные выставки\2018\сканы1\2 001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179512" y="116632"/>
            <a:ext cx="4098641" cy="59766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621166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Кола : книга истории всех времен : [сборник]. - Мурманск : ИПП "Север", 2001. - 157 с.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05273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книгу вошло произведение И.Ф. Ушакова «Кола старинная», представляющее собой очерк истории  Колы в досоветское время; поэтические страницы, авторами которых являются  известные мурманские поэты В. Смирнов, В. Устинов, В. Тимофеев, С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малахов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С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Дащинский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представил важнейшие даты в истории Колы ХХ века; о том, как живет Кола на рубеже тысячелетий, рассказал В. Тимофеев.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573325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Федоров, П. В.Кольский некрополь: опыт исторической реконструкции (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ХIХ-начало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ХХ века) [Текст] / П. В. Федоров, А. Н. Синицкий ;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МГПИ,Кафедра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отеч.ист.,Ломоносовский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фонд(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Мурм.отд-е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- Мурманск, 2001. - 78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s://im0-tub-ru.yandex.net/i?id=1df46e3fb859daa7f3747cfeccc48aea&amp;n=13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179511" y="260648"/>
            <a:ext cx="3966065" cy="54006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3968" y="148478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историю 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кольского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кладбища, которое является  древнейшим  некрополем на территории Мурманской области, через судьбы похороненных здесь людей, авторы восстанавливают прошлое древнего города.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 descr="https://s.bookmix.ru/books/3/2/1/Kola_53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https://s.bookmix.ru/books/3/2/1/Kola_53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2" name="Picture 6" descr="http://testlib.meta.ua/image/178/177456/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3600399" cy="5079999"/>
          </a:xfrm>
          <a:prstGeom prst="rect">
            <a:avLst/>
          </a:prstGeom>
          <a:noFill/>
        </p:spPr>
      </p:pic>
      <p:sp>
        <p:nvSpPr>
          <p:cNvPr id="70664" name="AutoShape 8" descr="https://bookzip.ru/wp-content/uploads/2017/09/19384201597421noisb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70" name="Picture 14" descr="http://bitru.org/images/torrents/13341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88640"/>
            <a:ext cx="2592289" cy="3342688"/>
          </a:xfrm>
          <a:prstGeom prst="rect">
            <a:avLst/>
          </a:prstGeom>
          <a:noFill/>
        </p:spPr>
      </p:pic>
      <p:pic>
        <p:nvPicPr>
          <p:cNvPr id="70668" name="Picture 12" descr="http://bitru.org/images/torrents/133410_3.jpg"/>
          <p:cNvPicPr>
            <a:picLocks noChangeAspect="1" noChangeArrowheads="1"/>
          </p:cNvPicPr>
          <p:nvPr/>
        </p:nvPicPr>
        <p:blipFill>
          <a:blip r:embed="rId4" cstate="print"/>
          <a:srcRect b="3713"/>
          <a:stretch>
            <a:fillRect/>
          </a:stretch>
        </p:blipFill>
        <p:spPr bwMode="auto">
          <a:xfrm>
            <a:off x="6681265" y="548680"/>
            <a:ext cx="2462735" cy="3024336"/>
          </a:xfrm>
          <a:prstGeom prst="rect">
            <a:avLst/>
          </a:prstGeom>
          <a:noFill/>
        </p:spPr>
      </p:pic>
      <p:sp>
        <p:nvSpPr>
          <p:cNvPr id="70672" name="AutoShape 16" descr="https://bookzip.ru/wp-content/uploads/2017/09/19384201597421noisb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3573016"/>
            <a:ext cx="5148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«Ежели и дым отечества любезен каждому быть должен,  то 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кольми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паче память предков своих , далеко временем  предваривших нас, должна быть драгоценна…»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15719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основу романа положено подлинное событие - нападение в 1854 году английского корвета на древний русский город Колу.  Корвет «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Миранда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обстрелял Колу и почти полностью сжег ее. Но высадить десант и взять город англичане так и  не смогли.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6093296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Поляков, Б. В. Кола: Исторический роман [Текст] /Б. В. Поляков. – Мурманск: Мурманское книжное изд-во, !983 . – 544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674" name="Picture 18" descr="https://ozon-st.cdn.ngenix.net/multimedia/1000632891.jpg"/>
          <p:cNvPicPr>
            <a:picLocks noChangeAspect="1" noChangeArrowheads="1"/>
          </p:cNvPicPr>
          <p:nvPr/>
        </p:nvPicPr>
        <p:blipFill>
          <a:blip r:embed="rId5" cstate="print"/>
          <a:srcRect b="8191"/>
          <a:stretch>
            <a:fillRect/>
          </a:stretch>
        </p:blipFill>
        <p:spPr bwMode="auto">
          <a:xfrm>
            <a:off x="251520" y="188640"/>
            <a:ext cx="3528392" cy="4842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img-fotki.yandex.ru/get/6602/200418627.d3/0_14abb2_b12b1f55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https://img-fotki.yandex.ru/get/6602/200418627.d3/0_14abb2_b12b1f55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8" descr="http://d1.endata.cx/data/games/19396/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3821825" cy="39604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4272677"/>
            <a:ext cx="8892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поселение возникло на месте нынешнего города в 1896—1897 годах. Поселенцы занимались охотой, рыболовством и скотоводством. В 1917 году в поселении проживало всего 13 человек. Поселение получило название по имени губы и реки —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Ваенга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1933 году бухта была выбрана в качестве одной из баз для создаваемого Северного флота. 1 сентября  1947 года из Полярного в 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Ваенгу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перебазировались штаб и управление Северного флота.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апреля 1951 года рабочий посёлок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Ваенга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получил новый статус и новое имя — город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Североморск. </a:t>
            </a:r>
          </a:p>
          <a:p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2" descr="https://img-fotki.yandex.ru/get/6602/200418627.d3/0_14abb2_b12b1f55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16" name="AutoShape 4" descr="https://img-fotki.yandex.ru/get/6602/200418627.d3/0_14abb2_b12b1f55_ori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нутый угол 8"/>
          <p:cNvSpPr/>
          <p:nvPr/>
        </p:nvSpPr>
        <p:spPr>
          <a:xfrm>
            <a:off x="2411760" y="408622"/>
            <a:ext cx="5112568" cy="6449378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Годами и душою молод,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Вцепившись сваями в гранит,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Разбросанный по сопкам город 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Крайнем Севере стоит.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флот везде – в названьях улиц.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дыханье северных морей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матросах, что домой вернулись,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Сойдя с усталых кораблей.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Столица Северного флота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 похожа на корабль,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Готовый к бою и походу.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смотрит, зорко смотрит вдаль.</a:t>
            </a:r>
          </a:p>
          <a:p>
            <a:pPr algn="ctr"/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Ширшиков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static.ozone.ru/multimedia/1003583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1"/>
            <a:ext cx="4320480" cy="6048672"/>
          </a:xfrm>
          <a:prstGeom prst="rect">
            <a:avLst/>
          </a:prstGeom>
          <a:noFill/>
        </p:spPr>
      </p:pic>
      <p:pic>
        <p:nvPicPr>
          <p:cNvPr id="60420" name="Picture 4" descr="http://static.ozone.ru/multimedia/1003583779.jpg"/>
          <p:cNvPicPr>
            <a:picLocks noChangeAspect="1" noChangeArrowheads="1"/>
          </p:cNvPicPr>
          <p:nvPr/>
        </p:nvPicPr>
        <p:blipFill>
          <a:blip r:embed="rId2" cstate="print"/>
          <a:srcRect l="60479" t="95039"/>
          <a:stretch>
            <a:fillRect/>
          </a:stretch>
        </p:blipFill>
        <p:spPr bwMode="auto">
          <a:xfrm>
            <a:off x="539552" y="6021288"/>
            <a:ext cx="4032448" cy="2880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332656"/>
            <a:ext cx="40324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Североморская земля. Север и море. Белый Север и синее море. Белый и синий - основные цвета герба города Североморска. Белизна снегов и синева океана перешли на геральдический щит столицы Краснознаменного Северного флота. Город-часовой. Город-воин, за спиной у которого огромная наша страна, с тихими зимними снегами и веселыми весенними ливнями, с гулом великих работ и ласковыми материнскими песнями. Североморск. В этом имени география породнилась с романтикой.…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211669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Жданов, В.П. Североморск: Города и районы Мурманской области [Текст]/ В.П. Жданов, Л.Ф. Орловская . – Мурманск: Мурманское кн. изд-во, 1978. – 157 с.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millionpodarkov.ru/incoming_img/profsuvenir.ru/4555242.jpg"/>
          <p:cNvPicPr>
            <a:picLocks noChangeAspect="1" noChangeArrowheads="1"/>
          </p:cNvPicPr>
          <p:nvPr/>
        </p:nvPicPr>
        <p:blipFill>
          <a:blip r:embed="rId2" cstate="print"/>
          <a:srcRect l="14592" t="10423" r="14534" b="11060"/>
          <a:stretch>
            <a:fillRect/>
          </a:stretch>
        </p:blipFill>
        <p:spPr bwMode="auto">
          <a:xfrm>
            <a:off x="1907704" y="260648"/>
            <a:ext cx="3904868" cy="43924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486916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1935 год у  в связи с разработкой медно-никелевых месторождений из населённого пункта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Монча-Губа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 образован рабочий посёлок Мончегорск. 20 сентября  1937 года посёлок становится городом, крупным центром медно-никелевой промышленности. В 1938—1949 годах  Мончегорск был центром одноимённого района.  9 декабря 1949 года Мончегорск  был отнесен  к городам областного подчинения.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>
            <a:off x="2195736" y="260648"/>
            <a:ext cx="5112568" cy="6449378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2000" b="1" i="1" dirty="0" smtClean="0">
              <a:solidFill>
                <a:srgbClr val="A88000"/>
              </a:solidFill>
            </a:endParaRPr>
          </a:p>
          <a:p>
            <a:pPr algn="ctr"/>
            <a:r>
              <a:rPr lang="ru-RU" sz="2000" b="1" i="1" dirty="0" err="1" smtClean="0">
                <a:solidFill>
                  <a:srgbClr val="FFFF00"/>
                </a:solidFill>
              </a:rPr>
              <a:t>Монче-тундра</a:t>
            </a:r>
            <a:r>
              <a:rPr lang="ru-RU" sz="2000" b="1" i="1" dirty="0" smtClean="0">
                <a:solidFill>
                  <a:srgbClr val="FFFF00"/>
                </a:solidFill>
              </a:rPr>
              <a:t>,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Монче-тундра</a:t>
            </a:r>
            <a:r>
              <a:rPr lang="ru-RU" sz="2000" b="1" i="1" dirty="0" smtClean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Пролегла на сотни вёрст,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В кущах елей изумрудных, 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В мелком кружеве берёз.</a:t>
            </a:r>
            <a:br>
              <a:rPr lang="ru-RU" sz="2000" b="1" i="1" dirty="0" smtClean="0">
                <a:solidFill>
                  <a:srgbClr val="FFFF00"/>
                </a:solidFill>
              </a:rPr>
            </a:br>
            <a:endParaRPr lang="ru-RU" sz="2000" b="1" i="1" dirty="0" smtClean="0">
              <a:solidFill>
                <a:srgbClr val="FFFF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В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Монче-тундре</a:t>
            </a:r>
            <a:r>
              <a:rPr lang="ru-RU" sz="2000" b="1" i="1" dirty="0" smtClean="0">
                <a:solidFill>
                  <a:srgbClr val="FFFF00"/>
                </a:solidFill>
              </a:rPr>
              <a:t>,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в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err="1" smtClean="0">
                <a:solidFill>
                  <a:srgbClr val="FFFF00"/>
                </a:solidFill>
              </a:rPr>
              <a:t>Монче-тундре</a:t>
            </a:r>
            <a:r>
              <a:rPr lang="ru-RU" sz="2000" b="1" i="1" dirty="0" smtClean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На широкий водный плёс,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Словно парусное судно,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Выплывает Мончегорск.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 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Он дрейфует у причала,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У подножья синих гор.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Без конца и без начала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</a:rPr>
              <a:t>Там серебряный простор.</a:t>
            </a:r>
          </a:p>
          <a:p>
            <a:pPr algn="ctr"/>
            <a:endParaRPr lang="ru-RU" sz="20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       Александра Сушкина</a:t>
            </a:r>
            <a:r>
              <a:rPr lang="ru-RU" sz="2000" b="1" dirty="0" smtClean="0">
                <a:solidFill>
                  <a:srgbClr val="DAA600"/>
                </a:solidFill>
              </a:rPr>
              <a:t/>
            </a:r>
            <a:br>
              <a:rPr lang="ru-RU" sz="2000" b="1" dirty="0" smtClean="0">
                <a:solidFill>
                  <a:srgbClr val="DAA600"/>
                </a:solidFill>
              </a:rPr>
            </a:br>
            <a:endParaRPr lang="ru-RU" sz="2000" b="1" dirty="0">
              <a:solidFill>
                <a:srgbClr val="DAA6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Storage\work\СТРУКТУРНЫЕ\Библиотека\СЕКТОР ИСКУССТВА\Виртвыставки материал\киселев вирт\004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79512" y="188641"/>
            <a:ext cx="3672408" cy="57863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602128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Киселев А. А.  Мончегорск [Текст] /А.А. Киселев. – Мурманск : Кн. Изд-во, 1986. — 144 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69269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Как отмечал   автор книги  А. А. Киселев, Мончегорск , который родился и рос на его глазах,  остался для него «родным и близким». Алексею Алексеевичу  всегда хотелось «как-то особенно выделить Мончегорск, рассказать о нем получше, побольше».  Так появилась на свет книга «Мончегорск», в  которой  автор показал «дела и события города, его людей». Историк  особо подчеркнул, что  история Мончегорска неотделима  от истории «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Североникеля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», но он  «пытался написать именно историю города, а не «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Североникеля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».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404664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муниципальных образований  Мурманской области  на  1 января 2017 года</a:t>
            </a:r>
          </a:p>
          <a:p>
            <a:pPr algn="ctr"/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3568" y="1484784"/>
          <a:ext cx="7992887" cy="1241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098"/>
                <a:gridCol w="2262945"/>
                <a:gridCol w="1613948"/>
                <a:gridCol w="1613948"/>
                <a:gridCol w="1613948"/>
              </a:tblGrid>
              <a:tr h="784096"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</a:t>
                      </a:r>
                      <a:endParaRPr lang="ru-RU" sz="2000" b="0" i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Муниципальные районы</a:t>
                      </a:r>
                      <a:endParaRPr lang="ru-RU" sz="2000" b="0" i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Городские </a:t>
                      </a:r>
                    </a:p>
                    <a:p>
                      <a:r>
                        <a:rPr lang="ru-RU" sz="2000" b="0" i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округа</a:t>
                      </a:r>
                      <a:endParaRPr lang="ru-RU" sz="2000" b="0" i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Городские  поселения</a:t>
                      </a:r>
                      <a:endParaRPr lang="ru-RU" sz="2000" b="0" i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Сельские поселения</a:t>
                      </a:r>
                      <a:endParaRPr lang="ru-RU" sz="2000" b="0" i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40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31032" y="3212976"/>
            <a:ext cx="75973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Источник: Мурманская область в цифрах/Федеральная служба государственной статистики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Территориальный  орган Федеральной службы государственной статистики  по Мурманской области. - Мурманск, 2017–132с.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С. 23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ресурс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http://213.168.51.135/files/electronic_versions/Figures/012311001.pdf</a:t>
            </a:r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83970" name="Picture 2" descr="https://im0-tub-ru.yandex.net/i?id=b548769b3d46024a116dba47f53effa5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1"/>
            <a:ext cx="3366373" cy="39604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272677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Кандалакши восходит к XVI, а возможно, как утверждают некоторые историки — к XI или даже IX веку. Впервые Кандалакша упоминается в документах, датированных 1517 годом.  На протяжении столетий Кандалакша существовала как поселок , центр Кандалакшского района, в составе Автономной Карельской ССР ;   статус города Кандалакша получила в 1938 г. 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апреля  1938 г.  рабочий посёлок Кандалакша был преобразован в город, а 28 мая того же года Кандалакша и район  были выведены из состава  Карельской  АССР и вошли в состав  Мурманской области.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2195736" y="260648"/>
            <a:ext cx="5112568" cy="7102673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 ветер в дремучей душе лесной,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 лёгкой волны 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поглаживанье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Ах, как нежно звучит, как 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шелестно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Кандалакша моя, Кандалакша моя.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Сердцу грезится, сердцу помнится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— грустное, когда — ласковое...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 осенью дышит с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Колвицы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Кандалакша моя, Кандалакша моя.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 белое, солнце зрелое,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Сопки, ягодами украшенные...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с тобою навек — одно целое,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Кандалакша моя, Кандалакша моя.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раз ты, земля холмистая,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Содрогалась под силой вражьею,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смогла устоять и выстоять,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Кандалакша моя, Кандалакша моя.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Николай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Колычев</a:t>
            </a:r>
            <a:endParaRPr lang="ru-RU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6802" name="Picture 2" descr="http://4.bp.blogspot.com/-4a1cwMc_AfE/TzV7Im5z63I/AAAAAAAAAnc/AkWWp4Altbc/s1600/SWScan00113.bmp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07504" y="188640"/>
            <a:ext cx="4460895" cy="60486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211669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Кузьмин, Г.Г.  Кандалакша [Текст] / Г.Г. Кузьмин,  Е.Ф. Разин. – Мурманск: Кн. изд-во, 1968. – 164 с: ил – (Города и районы Мурманской области).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1340768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«Многостраничная монография является результатом длительного изучения истории Кандалакши. Книги написана двумя  энтузиастами, патриотами  своего края.  В предисловии к  книге       Е.Ф. Разин особенно отметил роль  своего соавтора, Г.Г. Кузьмина, которому  так и не привелось увидеть  их книгу опубликованной…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4" descr="http://www.mvestnik.ru/mvfoto/2017/12/18/razin-_-knigi.jpg"/>
          <p:cNvPicPr>
            <a:picLocks noChangeAspect="1" noChangeArrowheads="1"/>
          </p:cNvPicPr>
          <p:nvPr/>
        </p:nvPicPr>
        <p:blipFill>
          <a:blip r:embed="rId2" cstate="print"/>
          <a:srcRect l="47879" t="889" r="26291" b="49304"/>
          <a:stretch>
            <a:fillRect/>
          </a:stretch>
        </p:blipFill>
        <p:spPr bwMode="auto">
          <a:xfrm>
            <a:off x="179512" y="260648"/>
            <a:ext cx="4428492" cy="6048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6211669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Разин, Е.Ф. Кандалакша [Текст]/Е.Ф. Разин. – Мурманск: Кн. изд-во, 1991. – 164 с: ил. – (Города и районы Мурманской области).</a:t>
            </a:r>
            <a:b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124744"/>
            <a:ext cx="4176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книга – снова рассказ о Кандалакше.  За двадцать с лишним  лет со момента выхода первой книги многое изменилось, появилось много новых материалов. «Многие страницы этой книги – результат длительных поисков следов, событий, дат, имен в книгах, брошюрах, газетах…» – писал Е.Ф. Разин  в предисловии. Он отмечал также, что в письмах читателей «нашел  множество любопытных данных воспоминаний, фактов из истории нашего края».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30932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Бородкин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С. Ф. Славлю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Ковдозеро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[Текст] /С.Ф.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Бородкин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.— Зеленоборский, 2006. – 185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7496" y="260648"/>
            <a:ext cx="45365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Очерки краеведа о лесных поселках, людях и природе Кандалакшского района Мурманской области  представляют собой  «срез жизни целых поколений  второго  тысячелетия в той части  Мурманской области, которая наименее изучена и наиболее интересна. Это кусочек настоящей народной, или как сейчас  все чаще говорят, устной истории… Нужно, чтобы эти краеведческие очерки, написанные от души и документально подтвержденные,  были в каждой школе,  в каждом клубе и библиотеке…»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Киселев А.А.  Из предисловия к  книге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Storage\work\СТРУКТУРНЫЕ\Библиотека\СЕКТОР ИСКУССТВА\Виртуальные выставки\2018\сканы1\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3"/>
            <a:ext cx="4248472" cy="6214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9154" name="Picture 2" descr="http://photo.sportcom.ru/images/full/55523.jpe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23565" r="23693"/>
          <a:stretch>
            <a:fillRect/>
          </a:stretch>
        </p:blipFill>
        <p:spPr bwMode="auto">
          <a:xfrm>
            <a:off x="611560" y="188640"/>
            <a:ext cx="3081297" cy="4392488"/>
          </a:xfrm>
          <a:prstGeom prst="rect">
            <a:avLst/>
          </a:prstGeom>
          <a:noFill/>
        </p:spPr>
      </p:pic>
      <p:pic>
        <p:nvPicPr>
          <p:cNvPr id="49158" name="Picture 6" descr="https://www.hibiny.com/images/news/2013/42804/79ac2ec3b2eeddaf97062a972bff60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88640"/>
            <a:ext cx="3312368" cy="44910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5496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рабочего посёлка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Кукисвумчорр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началось летом 1929 года и уже 30 октября 1931 года он получил статус города окружного подчинения и название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Хибиногорск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15 декабря 1934 года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Хибиногорск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был переименован в Кировск в память о С. М. Кирове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47971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1916 году город  Апатиты был основан как железнодорожная станция Белый  в связи с началом строительства Мурманской железной дороги. Посёлок Апатиты был образован в 1926 году . Преобразован в город 7 июля 1966 года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нутый угол 2"/>
          <p:cNvSpPr/>
          <p:nvPr/>
        </p:nvSpPr>
        <p:spPr>
          <a:xfrm>
            <a:off x="0" y="188640"/>
            <a:ext cx="4248472" cy="7594699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 брусничный, край веселый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Новостройками звенит.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Детсады, дома и школы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Поднимаются в зенит.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Краны-лебеди повсюду.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Торопливый гул машин.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Вырастает город-чудо</a:t>
            </a: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подножия Хибин: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горизонту – улиц стрелы,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дома, как терема,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земле суровой, белой,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семь месяцев зима.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люди не суровы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метелям вопреки, 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ни день в кварталах новых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Зажигают огоньки.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Поднимает плавно плиты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Серебристый лебедь-кран.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Хорошеют Апатиты, 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добрых северян.</a:t>
            </a:r>
          </a:p>
          <a:p>
            <a:endParaRPr lang="ru-RU" sz="20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Анатолий  Кузьмин</a:t>
            </a:r>
          </a:p>
          <a:p>
            <a:endParaRPr lang="ru-RU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3923928" y="188640"/>
            <a:ext cx="5364088" cy="7338417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гор, среди скал чудный город родился,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Заполярного круга жемчужиной стал…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 природы ландшафт статью светлою влился,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Прежде люд его именем горным назвал.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Подфартила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судьба…( да  прошлась сапогами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названию прежнему, став палачом…)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Большого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Вудьявра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плещет веками,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Городок этот Кировском был наречён.</a:t>
            </a:r>
          </a:p>
          <a:p>
            <a:endParaRPr lang="ru-RU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за годом менялся, неся перемены,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(Были взлёты, паденья, годины строка);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Вместо ветхих строений воздвигнуты стены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бетона и камня – уже на века.</a:t>
            </a:r>
          </a:p>
          <a:p>
            <a:endParaRPr lang="ru-RU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Хибинской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гряды, где бушуют  метели,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 большой академик* «свой камень искал»…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Здесь, на голой земле Кировск выстроен теми,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свои имена в книгу жизни вписал.</a:t>
            </a:r>
          </a:p>
          <a:p>
            <a:endParaRPr lang="ru-RU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Елена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Крамор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 descr="\\Storage\work\СТРУКТУРНЫЕ\Библиотека\СЕКТОР ИСКУССТВА\Виртуальные выставки\2018\сканы1\3 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23528" y="260648"/>
            <a:ext cx="4104456" cy="57166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860032" y="188640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сборнике рассматриваются природа и экономика центрального района Кольского полуострова. Рассказывается о городах Кировск и Апатиты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93467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подножия Хибин.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Кировско-Апатитский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промышленный район / АН СССР, Геогр. о-во СССР, Сев. филиал ; [ред. коллегия: ... И. Л. Фрейдин (отв. ред.) и др.]. - Мурманск : Кн. изд-во, 1971. - 118 с., 32 с. ил.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http://photocdn.photogoroda.com/source2/cn3159/r4925/c4947/38256930.jpg?v=201712131121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3683263" cy="28083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4941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https://yandex.ru/images/search?text=%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9874" name="Picture 2" descr="http://www.gerbowiki.ru/gw/images/8/89/Olenegorsk_setFaler_k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3456384" cy="50693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805264"/>
            <a:ext cx="936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 в 1949 году как рабочий посёлок Оленья. Статус города присвоен </a:t>
            </a:r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Указом Президиума Верховного Совета РСФСР от 27 марта 1957 года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Загнутый угол 5"/>
          <p:cNvSpPr/>
          <p:nvPr/>
        </p:nvSpPr>
        <p:spPr>
          <a:xfrm>
            <a:off x="1979712" y="332656"/>
            <a:ext cx="4824536" cy="6624000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началось с горы Оленьей.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Бродили здесь стада оленей,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Щипали ягель на ходу,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по народному веленью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 в горе Оленьей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Нашли железную руду.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полился руды поток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юг, на запад, на восток –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превратят ее в металл.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как грядущих дел залог,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нежный северный цветок,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полярной тундре город встал.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чтобы ни случилось вдруг,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 – тепло от наших рук.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все в ответе за него,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просто - дом,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просто - друг,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- сколько ни смотри вокруг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Родней не сыщешь ничего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Алла Соловьева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ozon-st.cdn.ngenix.net/multimedia/1007118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135728" cy="54726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5805264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Неруш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И.А. Города Кольского Севера [Текст] : Очерк истории строительства  и формирования городов на Кол. п-ове /И.А.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Неруш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Мурманск:  Мурманск. кн. изд-во, 1978. – 108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6064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страницы книги посвящены  первым жилищам, городам и храмам области.   Автор показывает, как развертывалось строительство,  как строились, восстанавливались города области, как возникали новые города. Он прослеживает возникновение и развитие  крупнейших градообразующих предприятий, и, конечно же, уделяет особое внимание   созданию  мощного рыбопромыслового, транспортного и ледокольного арктического флотов.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21166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Рыжов, А.С. Быль о горняцком городе : документальное исследование [Текст] / А. С. Рыжов. - Мурманск : Север, 2004. - 162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850" name="Picture 2" descr="http://olit.ol-cbs.ru/uploads/books/ryzhov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45" y="404665"/>
            <a:ext cx="4292915" cy="5616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860032" y="404664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Поэт, прозаик и журналист Александр Сергеевич Рыжов </a:t>
            </a:r>
            <a:endParaRPr lang="ru-RU" dirty="0"/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3" tooltip="10"/>
              </a:rPr>
              <a:t>  </a:t>
            </a:r>
            <a:r>
              <a:rPr kumimoji="0" lang="ru-RU" sz="4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   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hlinkClick r:id="rId4" tooltip="12"/>
              </a:rPr>
              <a:t>  </a:t>
            </a:r>
            <a:r>
              <a:rPr kumimoji="0" lang="ru-RU" sz="4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Рыжов, Александр Сергеевич. Быль о горняцком городе : документальное исследование / Александр Рыжов. - Мурманск : Север, 2004. - 162, [1] с., [4] л. ил. - page 11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ru-RU" sz="69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0"/>
            <a:ext cx="1397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7106" name="Picture 2" descr="http://kolanord.ru/html_public/col_avtory/Ryzhov_A_S/Ryzhov_Bylj_o_gornjackom_gorode/Ryzhov_Bylj_o_gornjackom_gorode/assets/basic-html/style/sliderleft.png">
            <a:hlinkClick r:id="rId3" tooltip="10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575" y="-6402388"/>
            <a:ext cx="304800" cy="657225"/>
          </a:xfrm>
          <a:prstGeom prst="rect">
            <a:avLst/>
          </a:prstGeom>
          <a:noFill/>
        </p:spPr>
      </p:pic>
      <p:pic>
        <p:nvPicPr>
          <p:cNvPr id="47107" name="Picture 3" descr="http://kolanord.ru/html_public/col_avtory/Ryzhov_A_S/Ryzhov_Bylj_o_gornjackom_gorode/Ryzhov_Bylj_o_gornjackom_gorode/assets/basic-html/style/sliderright.png">
            <a:hlinkClick r:id="rId4" tooltip="12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038" y="-6402388"/>
            <a:ext cx="304800" cy="657225"/>
          </a:xfrm>
          <a:prstGeom prst="rect">
            <a:avLst/>
          </a:prstGeom>
          <a:noFill/>
        </p:spPr>
      </p:pic>
      <p:pic>
        <p:nvPicPr>
          <p:cNvPr id="47108" name="Picture 4" descr="http://kolanord.ru/html_public/col_avtory/Ryzhov_A_S/Ryzhov_Bylj_o_gornjackom_gorode/Ryzhov_Bylj_o_gornjackom_gorode/assets/common/page-substrates/page0010.jpg"/>
          <p:cNvPicPr>
            <a:picLocks noChangeAspect="1" noChangeArrowheads="1"/>
          </p:cNvPicPr>
          <p:nvPr/>
        </p:nvPicPr>
        <p:blipFill>
          <a:blip r:embed="rId7" cstate="print"/>
          <a:srcRect l="6136" r="6566" b="14171"/>
          <a:stretch>
            <a:fillRect/>
          </a:stretch>
        </p:blipFill>
        <p:spPr bwMode="auto">
          <a:xfrm>
            <a:off x="4499992" y="188640"/>
            <a:ext cx="4383134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94116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 вокруг озера  Ловозеро  известны  со времен  неолита. Официально считается, что впервые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Ловозерский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сиййт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упоминается в 1574 г., в Писцовой книге Василия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Агалина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точнее в цитате из неё, содержащейся в Писцовой книге Алая Михалкова 1607–1611 гг. Село расположено на обоих берегах небольшой реки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Вирма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неподалёку от озера  Ловозеро. Ближайшая железнодорожная станция Оленегорск, в 90 км западнее  села.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730" name="Picture 2" descr="http://img.aucland.ru/market-photos/59/f6f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3744416" cy="4642789"/>
          </a:xfrm>
          <a:prstGeom prst="rect">
            <a:avLst/>
          </a:prstGeom>
          <a:noFill/>
        </p:spPr>
      </p:pic>
      <p:sp>
        <p:nvSpPr>
          <p:cNvPr id="38914" name="AutoShape 2" descr="Coat of Arms of Lovozero (Murmansk oblast) (1989).png"/>
          <p:cNvSpPr>
            <a:spLocks noChangeAspect="1" noChangeArrowheads="1"/>
          </p:cNvSpPr>
          <p:nvPr/>
        </p:nvSpPr>
        <p:spPr bwMode="auto">
          <a:xfrm>
            <a:off x="155575" y="-1135063"/>
            <a:ext cx="1905000" cy="2371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Coat of Arms of Lovozero (Murmansk oblast) (1989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7" name="Picture 5" descr="C:\Documents and Settings\Emelianova.zoya\Рабочий стол\Coat_of_Arms_of_Lovozero_(Murmansk_oblast)_(1989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522087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8914" name="AutoShape 2" descr="Coat of Arms of Lovozero (Murmansk oblast) (1989).png"/>
          <p:cNvSpPr>
            <a:spLocks noChangeAspect="1" noChangeArrowheads="1"/>
          </p:cNvSpPr>
          <p:nvPr/>
        </p:nvSpPr>
        <p:spPr bwMode="auto">
          <a:xfrm>
            <a:off x="155575" y="-1135063"/>
            <a:ext cx="1905000" cy="2371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Coat of Arms of Lovozero (Murmansk oblast) (1989)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нутый угол 7"/>
          <p:cNvSpPr/>
          <p:nvPr/>
        </p:nvSpPr>
        <p:spPr>
          <a:xfrm>
            <a:off x="2195736" y="260648"/>
            <a:ext cx="5688632" cy="7083743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A8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Олени чуткие бегут стремительно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Путём, нехоженым ещё никем.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 тундра белая не утомительна,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 горы дальние – невдалеке.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Восходы зимние косынкой розовой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Ложатся трепетно на грудь Хибин.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Укрыто дымкою село Ловозеро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одной из тысячи больших низин.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даль холмистая березкой уткана,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широтам северным её влечёт.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расстоянья здесь берутся сутками,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километры здесь не мыслим счёт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сани лёгкие присев сноровисто,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Домой – и нет пока других забот, -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с ладной песнею, где с тихим посвистом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Спешит в Ловозеро оленевод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Аскольд Бажанов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\\Storage\work\СТРУКТУРНЫЕ\Библиотека\СЕКТОР ИСКУССТВА\Виртуальные выставки\2018\сканы1\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3888432" cy="55496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16016" y="260648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Книга о повествует  о  далеком и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сравнительно недавнем прошлом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Ловозерского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района, где живут коренные жители Кольского полуострова - саамы: оленеводы, охотники, рыбаки. 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93467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Ушаков , И.Ф. Ловозеро : [Село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Ловозерского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района] / И. Ф. Ушаков, С. Н.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Дащинский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Мурманск:  Кн. Изд-во, 1988. -  191 с.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6" name="Picture 4" descr="http://lexicon.dobrohot.org/images/4/49/00001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3958666" cy="25922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139952" y="50851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Ловозерский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лопарский погост. 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фондов МОКМ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14" descr="http://kolanord.ru/html_public/col_periodicals/Zhivaya-Arktika/Zhivaya-Arktika_1999-N2/files/assets/common/page-substrates/pag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4312496" cy="61206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44008" y="620688"/>
            <a:ext cx="42484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Номер целиком посвящен многовековой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истории.древнего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саамского села, хронологии его развития и становления. Альманах расскажет о. возрождении саамской письменности, о первой саамской поэтессе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Октябрине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Вороновой, о фольклорных ансамблях и художественных промыслах в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Ловозерском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районе, о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вчерашнем </a:t>
            </a:r>
            <a:endParaRPr lang="en-US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сегодняшнем дне коренного населения Кольского Севера. 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211669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Живая Арктика : историко-краеведческий, эколого-информационный альманах. №2. Ловозеро 425 лет [Текст] / ред. Берлин В. Э. - Мурманск : Север, 1999. - 32 с.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1922" name="AutoShape 2" descr="https://upload.wikimedia.org/wikipedia/commons/a/a2/Coat_of_Arms_of_Gadzhi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24" name="AutoShape 4" descr="https://upload.wikimedia.org/wikipedia/commons/a/a2/Coat_of_Arms_of_Gadzhiev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25" name="Picture 5" descr="C:\Documents and Settings\Emelianova.zoya\Рабочий стол\Coat_of_Arms_of_Gadzhiev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0648"/>
            <a:ext cx="3816424" cy="38164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272677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в списках населённых пунктов Мурманской области как посёлок упоминается 15 мая 1957 года. До 1967 года посёлок именовался Ягельная Губа. 16 октября  1967  года получил название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Гаджиево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память о Герое Советского Союза капитане 2 ранга М.И. Гаджиеве, погибшем 12 мая 1942 года в бою на подводной лодке «К-23». 14 сентября 1981 года рабочий посёлок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Гаджиево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Указу Президиума Верховного Совета РСФСР получил статус города закрытого типа с новым названием Скалистый, но в открытой переписке он именовался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Мурманск-130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 распоряжению правительства России 16 января 1994 года название Скалистый стало официальным. В 1999 году город Скалистый был вновь переименован в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Гаджиево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Загнутый угол 5"/>
          <p:cNvSpPr/>
          <p:nvPr/>
        </p:nvSpPr>
        <p:spPr>
          <a:xfrm>
            <a:off x="2195736" y="0"/>
            <a:ext cx="5112568" cy="7814518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ru-RU" sz="165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5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 моря в Кольский войдёшь, так направо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     Есть огромная Сайда-губа.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 В ней подводники смело, по праву,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    Застолбили давненько места.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«Шанхай» щитовой быстро вырос,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 прибежищем для «дизелей».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Только это недолго продлилось -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Принимайте «стратегов» друзей.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Ну, а атомный флот, как известно,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собой приволок то, что смог.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Стало тесно в «Шанхае» чудесном -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Встал на сопке кирпичный домок.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потом днём и ночью полярной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посёлком трудился стройбат,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широкою кистью малярной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Начертали: «Гаджиев - наш брат!»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из Ягельное наш посёлок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Превратился в </a:t>
            </a:r>
            <a:r>
              <a:rPr lang="ru-RU" sz="165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Гаджиево-град</a:t>
            </a:r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мужественных и весёлых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Моряков, и (на сопке) </a:t>
            </a:r>
          </a:p>
          <a:p>
            <a:pPr algn="ctr"/>
            <a:r>
              <a:rPr lang="ru-RU" sz="165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165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Владислав Вадимович Калашников</a:t>
            </a:r>
          </a:p>
          <a:p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476672"/>
            <a:ext cx="4067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рождения и развития гарнизона подводников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Гаджиево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фактах, фотографиях и воспоминаниях нашла свое отражение в книге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гаджиевского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педагога, бывшего моряка-подводника Евгения Пасынка. 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\\Storage\work\СТРУКТУРНЫЕ\Библиотека\СЕКТОР ИСКУССТВА\Виртуальные выставки\2018\сканы1\5 00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51520" y="188640"/>
            <a:ext cx="4104456" cy="59994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621166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Пасынок, В.Е. На северной окраине России  </a:t>
            </a:r>
            <a:r>
              <a:rPr lang="en-US" dirty="0" smtClean="0">
                <a:solidFill>
                  <a:srgbClr val="FFFF00"/>
                </a:solidFill>
              </a:rPr>
              <a:t>[</a:t>
            </a:r>
            <a:r>
              <a:rPr lang="ru-RU" dirty="0" smtClean="0">
                <a:solidFill>
                  <a:srgbClr val="FFFF00"/>
                </a:solidFill>
              </a:rPr>
              <a:t>Текст</a:t>
            </a:r>
            <a:r>
              <a:rPr lang="en-US" dirty="0" smtClean="0">
                <a:solidFill>
                  <a:srgbClr val="FFFF00"/>
                </a:solidFill>
              </a:rPr>
              <a:t>]</a:t>
            </a:r>
            <a:r>
              <a:rPr lang="ru-RU" dirty="0" smtClean="0">
                <a:solidFill>
                  <a:srgbClr val="FFFF00"/>
                </a:solidFill>
              </a:rPr>
              <a:t>/ Пасынок В. Е. — Мурманск: Север, 2002. – 111 с.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9938" name="Picture 2" descr="&amp;Icy;&amp;scy;&amp;tcy;&amp;ocy;&amp;chcy;&amp;ncy;&amp;icy;&amp;kcy;: &amp;Ncy;&amp;acy; &amp;scy;&amp;iecy;&amp;vcy;&amp;iecy;&amp;rcy;&amp;ncy;&amp;ocy;&amp;jcy; &amp;ocy;&amp;kcy;&amp;rcy;&amp;acy;&amp;icy;&amp;ncy;&amp;iecy; &amp;Rcy;&amp;ocy;&amp;scy;&amp;scy;&amp;icy;&amp;icy;. — &amp;Mcy;&amp;ucy;&amp;rcy;&amp;mcy;&amp;acy;&amp;ncy;&amp;scy;&amp;kcy;, 2002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924944"/>
            <a:ext cx="3514967" cy="23042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55976" y="53012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FFFF00"/>
                </a:solidFill>
              </a:rPr>
              <a:t>Источник: На северной окраине России. — Мурманск, 2002 </a:t>
            </a:r>
            <a:r>
              <a:rPr lang="ru-RU" dirty="0" smtClean="0">
                <a:solidFill>
                  <a:srgbClr val="FFFF00"/>
                </a:solidFill>
              </a:rPr>
              <a:t> 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6258" name="Picture 2" descr="http://www.heraldicum.ru/russia/subjects/towns/images/liinaham.gif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2339752" y="188641"/>
            <a:ext cx="3024336" cy="43462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581128"/>
            <a:ext cx="8999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  1800-х  годов входил в состав Российской империи .Согласно мирному договору между РСФСР и Финляндией от 1920 г., порт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вошёл вместе со всем районом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Петсамо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состав Финляндии. 19 сентября 1944 Финляндия и СССР заключили Московское перемирие, завершившее советско-финскую войну. По его условиям,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как и весь район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Петсамо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вошел в состав Мурманской области РСФСР. В ходе муниципальной реформы с января 2005 года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вошёл в городское поселение Печенга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Печенгского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2195736" y="260648"/>
            <a:ext cx="5112568" cy="6148447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Северный ветер, море сурово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Но, не стирают память года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мыслях туда, возвращаюсь я снова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 Заполярный со мной навсегда!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ветром простужен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 солёный прибой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чайки там кружат…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 я сердцем с тобой!</a:t>
            </a:r>
          </a:p>
          <a:p>
            <a:pPr algn="ctr"/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дальним походам подлодка готова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Плещет о борт ледяная вода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Там, вдалеке от родимого дома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Северным флотом я ,как тогда!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Татьяна Казачкова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ds03.infourok.ru/uploads/ex/0113/0001d5d2-1855b872/img5.jpg"/>
          <p:cNvPicPr>
            <a:picLocks noChangeAspect="1" noChangeArrowheads="1"/>
          </p:cNvPicPr>
          <p:nvPr/>
        </p:nvPicPr>
        <p:blipFill>
          <a:blip r:embed="rId2" cstate="print"/>
          <a:srcRect l="25988" t="12201" r="28338" b="9051"/>
          <a:stretch>
            <a:fillRect/>
          </a:stretch>
        </p:blipFill>
        <p:spPr bwMode="auto">
          <a:xfrm>
            <a:off x="4572000" y="836712"/>
            <a:ext cx="4176464" cy="5400600"/>
          </a:xfrm>
          <a:prstGeom prst="rect">
            <a:avLst/>
          </a:prstGeom>
          <a:noFill/>
        </p:spPr>
      </p:pic>
      <p:pic>
        <p:nvPicPr>
          <p:cNvPr id="3" name="Picture 2" descr="https://im3-tub-ru.yandex.net/i?id=5c2c7c8a67012c3d354bd43cf8b3b59a&amp;n=33&amp;h=190&amp;w=151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51521" y="332656"/>
            <a:ext cx="360440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3794" name="Picture 2" descr="http://kolanord.ru/html_public/qsound@mail.ru/Cache/1898e05c-0ea6-4411-8c54-020d1320e053/HTML/OreshetaMG_Liinahamari_2010/assets/common/page-substrates/pag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3958597" cy="5616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593467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Орешета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М. Г.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сборник: из серии «Осиротевшие берега»/М.Г.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Орешета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.-   Мурманск:  ОАО МИПП «Север», 2010. - 144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476672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М.Г. 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Орешета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директор Мурманского областного Центра гражданского и патриотического воспитания молодёжи, в   1980-1990 годах побывал  во всех населенных пунктах мурманской области, видел, как цеплялись за жизнь и уходили в небытие села, поселки, воинские гарнизоны. В походах и родилась идея написать  серию книг под общим названием «Осиротевшие берега».  Книга о </a:t>
            </a:r>
            <a:r>
              <a:rPr lang="ru-RU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Лиинахамари</a:t>
            </a:r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третья книга из этой серии. В ней использованы материалы  российских государственных и личных архивов, статьи из газет, воспоминания ветеранов.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3010" name="AutoShape 2" descr="Coat of Arms of Varzuga (Murmansk oblast) proposal (2006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https://upload.wikimedia.org/wikipedia/commons/6/66/Coat_of_Arms_of_Varzuga_%28Murmansk_oblast%29_proposal_%282006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3" name="Picture 5" descr="C:\Documents and Settings\Emelianova.zoya\Рабочий стол\Coat_of_Arms_of_Varzuga_(Murmansk_oblast)_proposal_(200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168352" cy="423625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380672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герба разработан А. Сорокиным в 2008 году. Проект не имеет официального утверждения, но одно время размещался на сайте сельского поселения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5" name="Picture 7" descr="http://www.heraldik.ru/reg51/51_zarechensk_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049" y="188640"/>
            <a:ext cx="3221359" cy="437618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4581128"/>
            <a:ext cx="471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 из первых упоминаний о сельском поселении   Варзуга Терского района  содержится в грамоте 1466 года.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4581128"/>
            <a:ext cx="4211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Ковда — село в Кандалакшском районе Мурманской области. Входит в городское поселение Зеленоборский. Ковда - одно из старейших и крупнейших поморских поселений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Беломорья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картах отмечается начиная с XV века.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0" y="44624"/>
            <a:ext cx="5112568" cy="7093803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Варзуга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Речка сёмгой серебристою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порогах звонких плещется,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взмахнёт хвостом, там тысячи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Золотых сверкают брызг.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ревёт, как будто сердится,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камнях вскипая пеною,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то вдруг воронкой солнечной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Улыбнётся берегам.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 над речкой неуёмною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 одной не вздрогнет веткою,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Паутиной шелковистою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Ловит позднее тепло.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припёке разомлевшие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Мхи брусникой алой светятся.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Слышат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ели-чародейницы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Близкой осени шаги.</a:t>
            </a:r>
          </a:p>
          <a:p>
            <a:pPr algn="ctr"/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Полубота</a:t>
            </a: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4427984" y="188640"/>
            <a:ext cx="4716016" cy="7587734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Ковда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водою – синий воздух,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Хороводом – к дому дом.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Привела дорога в Ковду,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Видишь –  церковь за мостом.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же здесь не помолиться!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Лишь переступи порог – 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– рука ко лбу стремится,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 тебе снисходит Бог.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Поднимись на колокольню,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Глянь – какая красота!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 во все глаза раздолье –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Эту ширь и эту даль!</a:t>
            </a:r>
          </a:p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где воля без оков-то!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где близко до небес!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глубин былого Ковды</a:t>
            </a:r>
            <a:b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скале – поклонный крест.</a:t>
            </a:r>
          </a:p>
          <a:p>
            <a:pPr algn="ctr"/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Колычев</a:t>
            </a:r>
            <a:r>
              <a:rPr lang="ru-RU" b="1" i="1" dirty="0" smtClean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 smtClean="0">
                <a:solidFill>
                  <a:srgbClr val="DAA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 smtClean="0">
              <a:solidFill>
                <a:srgbClr val="DAA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11960" y="188640"/>
            <a:ext cx="4932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682" name="Picture 2" descr="http://nbrk.foliant.ru/img/storage/cover/cv379ba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416824" cy="541697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9024" y="566124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Иллюстрированный альбом «Древние поморские села Варзуга и Ковда» отражает исторический и современный облик старинных селений Кольского Севера.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309320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Древние поморские села Варзуга и Ковда. – Мурманск, 2011. – 59 с.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88024" y="404664"/>
            <a:ext cx="4211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речки Княжой  когда-то возникло лопарское становище, ставшее потом, по вторжении новгородцев, русским поморским селом. В писцовых книгах Алая Михалкова (1608 — 11 гг.) говорится: «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Погостишко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Княжая Губа, да на погосте ж дворы черные, не </a:t>
            </a:r>
            <a:r>
              <a:rPr lang="ru-RU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пашеные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над ручьем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Исстари Княжая Губа была оживленным поселением Поморья…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Н.Б.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Береснев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своей книге рассказывает об истории, хозяйстве и культуре  одного из старейших поселений на  севере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Беломорья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книги – освежить память, вызвать «у молодежи интерес  к корням своим…»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093296"/>
            <a:ext cx="8688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Береснев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Н.П. Княжая губа/Н.П.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Береснев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Мурманск: Кн. Изд-во, 1987. – 117 с. </a:t>
            </a:r>
          </a:p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(Города и районы Мурманской области).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lit-zel.narod.ru/private/Knyaj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32656"/>
            <a:ext cx="4526437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ocuments and Settings\Emelianova.zoya\Мои документы\Мои рисунки\0fbac9f73ca87f108a3f54fe707ad44f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58662" t="17850"/>
          <a:stretch>
            <a:fillRect/>
          </a:stretch>
        </p:blipFill>
        <p:spPr bwMode="auto">
          <a:xfrm>
            <a:off x="1619672" y="7317432"/>
            <a:ext cx="3779912" cy="5633864"/>
          </a:xfrm>
          <a:prstGeom prst="rect">
            <a:avLst/>
          </a:prstGeom>
          <a:noFill/>
        </p:spPr>
      </p:pic>
      <p:pic>
        <p:nvPicPr>
          <p:cNvPr id="2050" name="Picture 2" descr="\\Storage\work\СТРУКТУРНЫЕ\Библиотека\СЕКТОР ИСКУССТВА\Виртуальные выставки\2018\сканы3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032448" cy="58516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788024" y="260648"/>
            <a:ext cx="38164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Нина Николаевна Миронов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председатель Терского отделения Ассоциации Кольских саамов. Историю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Йоканьги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одного из древнейших саамских погостов – автор рассматривает через историю своей семьи, относящейся к древнему саамскому роду Даниловых, которые жили в этих суровых краях с конца XVI века. </a:t>
            </a:r>
            <a:b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237312"/>
            <a:ext cx="5757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Миронова , Н.Н. </a:t>
            </a:r>
            <a:r>
              <a:rPr lang="ru-RU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Иоканьга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Мурманск,  2011. – 38 с.</a:t>
            </a:r>
            <a:endParaRPr lang="ru-RU" dirty="0"/>
          </a:p>
        </p:txBody>
      </p:sp>
      <p:pic>
        <p:nvPicPr>
          <p:cNvPr id="2052" name="Picture 4" descr="http://www.gremih.ru/foto/blog/iokanga/derevnj_50-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429000"/>
            <a:ext cx="3055422" cy="194823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55976" y="53732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архива А.Ф. Захарова </a:t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Деревня </a:t>
            </a:r>
            <a:r>
              <a:rPr lang="ru-RU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Йоканьга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1950-1960-е годы.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ocuments and Settings\Emelianova.zoya\Мои документы\Мои рисунки\0fbac9f73ca87f108a3f54fe707ad44f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58662" t="17850"/>
          <a:stretch>
            <a:fillRect/>
          </a:stretch>
        </p:blipFill>
        <p:spPr bwMode="auto">
          <a:xfrm>
            <a:off x="1619672" y="7317432"/>
            <a:ext cx="3779912" cy="56338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99592" y="1196752"/>
            <a:ext cx="784887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 </a:t>
            </a:r>
          </a:p>
          <a:p>
            <a:pPr algn="ctr"/>
            <a:endParaRPr lang="ru-RU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виртуальной выставке представлены книги из  фонда библиотеки МАГУ</a:t>
            </a: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2195736" y="260648"/>
            <a:ext cx="5112568" cy="6588000"/>
          </a:xfrm>
          <a:prstGeom prst="foldedCorner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accent1">
                <a:shade val="9000"/>
                <a:satMod val="105000"/>
                <a:alpha val="48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Мурманск</a:t>
            </a:r>
            <a:r>
              <a:rPr lang="ru-RU" sz="2000" b="1" i="1" dirty="0" smtClean="0">
                <a:solidFill>
                  <a:srgbClr val="FFFF00"/>
                </a:solidFill>
              </a:rPr>
              <a:t>,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мой широкоплечий,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Грудью дамб улегся на залив.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 ушел. У окон бродит вечер. 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причалов сердится залив. </a:t>
            </a:r>
          </a:p>
          <a:p>
            <a:pPr algn="ctr">
              <a:spcAft>
                <a:spcPts val="600"/>
              </a:spcAft>
            </a:pPr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Рядом у красавца-ледокола,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 в ледовый рейс уйдет  с утра,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Мирно отдыхая у приколов, 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Маленькие спят траулера…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……………………………………………….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мой, твои громады-скалы,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стоят кругом, тебя храня,</a:t>
            </a:r>
            <a:b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Сделать руной новой Калевалы –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Вот мечта заветная моя.</a:t>
            </a:r>
          </a:p>
          <a:p>
            <a:pPr algn="ctr"/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ru-RU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Подстаницкий</a:t>
            </a:r>
            <a:endParaRPr lang="ru-RU" sz="2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/>
          </a:p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algn="ctr"/>
            <a:endParaRPr lang="ru-RU" sz="2000" b="1" i="1" dirty="0" smtClean="0">
              <a:solidFill>
                <a:srgbClr val="FFFF00"/>
              </a:solidFill>
            </a:endParaRPr>
          </a:p>
          <a:p>
            <a:pPr algn="ctr"/>
            <a:r>
              <a:rPr lang="ru-RU" b="1" dirty="0" smtClean="0">
                <a:solidFill>
                  <a:srgbClr val="FFC000"/>
                </a:solidFill>
              </a:rPr>
              <a:t/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dirty="0" smtClean="0">
                <a:solidFill>
                  <a:srgbClr val="FFC000"/>
                </a:solidFill>
              </a:rPr>
              <a:t> 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38914" name="Picture 2" descr="https://im3-tub-ru.yandex.net/i?id=cd933c70ca9ddd6dda2a109d70e4145f&amp;n=33&amp;h=190&amp;w=1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1872208" cy="2674584"/>
          </a:xfrm>
          <a:prstGeom prst="rect">
            <a:avLst/>
          </a:prstGeom>
          <a:noFill/>
        </p:spPr>
      </p:pic>
      <p:pic>
        <p:nvPicPr>
          <p:cNvPr id="38916" name="Picture 4" descr="https://im2-tub-ru.yandex.net/i?id=78c501c519e6acab3e52938c3af7a9f0&amp;n=33&amp;h=190&amp;w=140"/>
          <p:cNvPicPr>
            <a:picLocks noChangeAspect="1" noChangeArrowheads="1"/>
          </p:cNvPicPr>
          <p:nvPr/>
        </p:nvPicPr>
        <p:blipFill>
          <a:blip r:embed="rId3" cstate="print"/>
          <a:srcRect l="6463" t="4762" r="20856" b="4762"/>
          <a:stretch>
            <a:fillRect/>
          </a:stretch>
        </p:blipFill>
        <p:spPr bwMode="auto">
          <a:xfrm>
            <a:off x="7308304" y="1556792"/>
            <a:ext cx="1662295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549676"/>
            <a:ext cx="889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Официальной датой основания города считается 4  октября 1916 г.  Город стал последним городом, основанным в Российской Империи. Его назвали </a:t>
            </a:r>
            <a:r>
              <a:rPr lang="ru-RU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Романов-на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ru-RU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Мурмане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Через полгода, 3 апреля 1917 г., после Февральской революции, он получил свое нынешнее название – Мурманск. </a:t>
            </a:r>
            <a:endParaRPr lang="ru-RU" sz="2400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2"/>
            </a:endParaRPr>
          </a:p>
          <a:p>
            <a:pPr algn="ctr"/>
            <a:endParaRPr lang="ru-RU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54" name="Picture 6" descr="https://tapoc.trbo.yandex.net/tapoc_secure_proxy/6997245bacd936787aaa5ae28bc0b6d3?url=http%3A%2F%2Fi.shvedirina.ru%2Fu%2Fa8%2F0af3beb99d11e2b64423096f6b2996%2F-%2F%25D0%2590%25D1%2581%25D0%25BA%25D0%25BE%25D0%25BB%25D1%258C%25D0%25B4%2520%25D0%25B2%2520%25D0%2590%25D0%25BB%25D0%25B5%25D0%25BA%25D1%2581%25D0%25B0%25D0%25BD%25D0%25B4%25D1%2580%25D0%25BE%25D0%25B2%25D1%2581%25D0%25BA%25D0%25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88640"/>
            <a:ext cx="6480720" cy="4322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Documents and Settings\Emelianova.zoya\Мои документы\Мои рисунки\8a9f6f1cea3f510e55b1a61ec45660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872" y="0"/>
            <a:ext cx="4709128" cy="6858000"/>
          </a:xfrm>
          <a:prstGeom prst="rect">
            <a:avLst/>
          </a:prstGeom>
          <a:noFill/>
        </p:spPr>
      </p:pic>
      <p:pic>
        <p:nvPicPr>
          <p:cNvPr id="55301" name="Picture 5" descr="C:\Documents and Settings\Emelianova.zoya\Мои документы\Мои рисунки\8fab31807ebc2b54f16427f3f182c33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45018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0" name="Picture 12" descr="https://tapoc.trbo.yandex.net/tapoc_secure_proxy/6c9da44980e6bd9eaca39aabaf880ed2?url=http%3A%2F%2Fwww.libex.ru%2Fimg%2Fx%2F28%2F21%2F7286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2739" y="188640"/>
            <a:ext cx="3990588" cy="6318718"/>
          </a:xfrm>
          <a:prstGeom prst="rect">
            <a:avLst/>
          </a:prstGeom>
          <a:noFill/>
        </p:spPr>
      </p:pic>
      <p:pic>
        <p:nvPicPr>
          <p:cNvPr id="32772" name="Picture 4" descr="https://tapoc.trbo.yandex.net/tapoc_secure_proxy/ce86b524a4998bba188f2cf67e3b53c0?url=http%3A%2F%2Fboombob.ru%2Fimg%2Fpicture%2FJul%2F09%2F95e3481e0b589cab913ba861fea9c066%2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44824"/>
            <a:ext cx="4405450" cy="16561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355976" y="47667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книга - своеобразная экскурсия по Мурманску, рассказ не только обо всех улицах города, но и о людях, чьими именами они названы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4" name="Picture 6" descr="https://im3-tub-ru.yandex.net/i?id=de302b3280ef4c2537069180392b5a52&amp;n=33&amp;h=190&amp;w=2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301208"/>
            <a:ext cx="1944216" cy="1296144"/>
          </a:xfrm>
          <a:prstGeom prst="rect">
            <a:avLst/>
          </a:prstGeom>
          <a:noFill/>
        </p:spPr>
      </p:pic>
      <p:pic>
        <p:nvPicPr>
          <p:cNvPr id="32776" name="Picture 8" descr="https://im0-tub-ru.yandex.net/i?id=259c4da51aeb283a2cccb94ccabd25a4&amp;n=33&amp;h=190&amp;w=252"/>
          <p:cNvPicPr>
            <a:picLocks noChangeAspect="1" noChangeArrowheads="1"/>
          </p:cNvPicPr>
          <p:nvPr/>
        </p:nvPicPr>
        <p:blipFill>
          <a:blip r:embed="rId5" cstate="print"/>
          <a:srcRect b="5263"/>
          <a:stretch>
            <a:fillRect/>
          </a:stretch>
        </p:blipFill>
        <p:spPr bwMode="auto">
          <a:xfrm>
            <a:off x="6948264" y="5229200"/>
            <a:ext cx="1915413" cy="1368152"/>
          </a:xfrm>
          <a:prstGeom prst="rect">
            <a:avLst/>
          </a:prstGeom>
          <a:noFill/>
        </p:spPr>
      </p:pic>
      <p:pic>
        <p:nvPicPr>
          <p:cNvPr id="32778" name="Picture 10" descr="https://im1-tub-ru.yandex.net/i?id=31880c55a0e2bab80f94eff320b34db9&amp;n=33&amp;h=190&amp;w=2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645024"/>
            <a:ext cx="2160239" cy="1622315"/>
          </a:xfrm>
          <a:prstGeom prst="rect">
            <a:avLst/>
          </a:prstGeom>
          <a:noFill/>
        </p:spPr>
      </p:pic>
      <p:pic>
        <p:nvPicPr>
          <p:cNvPr id="32780" name="Picture 12" descr="https://im1-tub-ru.yandex.net/i?id=26e5dde300e62ca5cf6b78f71352eeff&amp;n=33&amp;h=190&amp;w=24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645024"/>
            <a:ext cx="1941941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C954299CC7C74787C5DB4E170E6319" ma:contentTypeVersion="0" ma:contentTypeDescription="Создание документа." ma:contentTypeScope="" ma:versionID="22aa54978df6317942b53e0cb75b5f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0DC172-6D2C-4010-BBB8-FDDAA457A055}"/>
</file>

<file path=customXml/itemProps2.xml><?xml version="1.0" encoding="utf-8"?>
<ds:datastoreItem xmlns:ds="http://schemas.openxmlformats.org/officeDocument/2006/customXml" ds:itemID="{D1C817E1-E3C8-4E98-96F3-634F79D16315}"/>
</file>

<file path=customXml/itemProps3.xml><?xml version="1.0" encoding="utf-8"?>
<ds:datastoreItem xmlns:ds="http://schemas.openxmlformats.org/officeDocument/2006/customXml" ds:itemID="{633AF242-647E-45FD-9883-C35A7C619BF5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2724</TotalTime>
  <Words>2945</Words>
  <Application>Microsoft Office PowerPoint</Application>
  <PresentationFormat>Экран (4:3)</PresentationFormat>
  <Paragraphs>301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Поток</vt:lpstr>
      <vt:lpstr> По городам и весям Мурманской области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Мурманск, город мой широкоплечий</dc:title>
  <cp:lastModifiedBy>emelianova.zoya</cp:lastModifiedBy>
  <cp:revision>301</cp:revision>
  <dcterms:modified xsi:type="dcterms:W3CDTF">2018-04-19T11:37:48Z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0x01010053C954299CC7C74787C5DB4E170E6319</vt:lpwstr>
  </property>
</Properties>
</file>